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  <p:sldId id="272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0" autoAdjust="0"/>
    <p:restoredTop sz="94650" autoAdjust="0"/>
  </p:normalViewPr>
  <p:slideViewPr>
    <p:cSldViewPr>
      <p:cViewPr varScale="1">
        <p:scale>
          <a:sx n="88" d="100"/>
          <a:sy n="88" d="100"/>
        </p:scale>
        <p:origin x="-10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0BF09A8-FCFA-455C-B1BB-713FA3C15203}" type="datetimeFigureOut">
              <a:rPr lang="id-ID" smtClean="0"/>
              <a:pPr/>
              <a:t>31/03/2012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4DA2576-087A-4ED4-8A8F-3CF1650E105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d-ID" sz="7200" b="1" dirty="0" smtClean="0">
                <a:solidFill>
                  <a:schemeClr val="tx1"/>
                </a:solidFill>
              </a:rPr>
              <a:t>Oleh:</a:t>
            </a:r>
          </a:p>
          <a:p>
            <a:pPr lvl="0"/>
            <a:r>
              <a:rPr lang="id-ID" sz="8000" b="1" dirty="0" smtClean="0">
                <a:solidFill>
                  <a:schemeClr val="tx1"/>
                </a:solidFill>
              </a:rPr>
              <a:t>Jaelani</a:t>
            </a:r>
            <a:r>
              <a:rPr lang="id-ID" sz="8000" b="1" dirty="0" smtClean="0">
                <a:solidFill>
                  <a:schemeClr val="tx1"/>
                </a:solidFill>
              </a:rPr>
              <a:t>			( 4311500120 )</a:t>
            </a:r>
          </a:p>
          <a:p>
            <a:pPr lvl="0"/>
            <a:r>
              <a:rPr lang="id-ID" sz="8000" b="1" dirty="0" smtClean="0">
                <a:solidFill>
                  <a:schemeClr val="tx1"/>
                </a:solidFill>
              </a:rPr>
              <a:t>Faozan Al Farizi A.		( 4310500147 )</a:t>
            </a:r>
          </a:p>
          <a:p>
            <a:pPr lvl="0"/>
            <a:r>
              <a:rPr lang="id-ID" sz="8000" b="1" dirty="0" smtClean="0">
                <a:solidFill>
                  <a:schemeClr val="tx1"/>
                </a:solidFill>
              </a:rPr>
              <a:t>Abdul Zaki			( 4310500143 )</a:t>
            </a:r>
          </a:p>
          <a:p>
            <a:r>
              <a:rPr lang="id-ID" sz="8000" b="1" dirty="0">
                <a:solidFill>
                  <a:schemeClr val="tx1"/>
                </a:solidFill>
              </a:rPr>
              <a:t> </a:t>
            </a:r>
          </a:p>
          <a:p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000108"/>
            <a:ext cx="8305800" cy="19812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AKUNTANSI KEPERILAKUAN TERHADAP PENGEMBANGAN AKUNTANSI </a:t>
            </a:r>
            <a:r>
              <a:rPr lang="en-US" sz="3600" b="1" dirty="0" smtClean="0">
                <a:solidFill>
                  <a:schemeClr val="tx1"/>
                </a:solidFill>
              </a:rPr>
              <a:t>MANAJEMEN</a:t>
            </a:r>
            <a:r>
              <a:rPr lang="id-ID" sz="3600" b="1" dirty="0"/>
              <a:t> 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Balanced scorecard </a:t>
            </a:r>
            <a:endParaRPr lang="id-ID" i="1" dirty="0" smtClean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terbaru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 </a:t>
            </a:r>
            <a:r>
              <a:rPr lang="en-US" i="1" dirty="0" smtClean="0"/>
              <a:t>Balanced scorecard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i="1" dirty="0" smtClean="0"/>
              <a:t>strategic </a:t>
            </a:r>
            <a:r>
              <a:rPr lang="en-US" dirty="0" smtClean="0"/>
              <a:t>yang </a:t>
            </a:r>
            <a:r>
              <a:rPr lang="en-US" dirty="0" err="1" smtClean="0"/>
              <a:t>menjabarkan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internal,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</a:t>
            </a:r>
            <a:r>
              <a:rPr lang="en-US" dirty="0" err="1" smtClean="0"/>
              <a:t>Wijaya</a:t>
            </a:r>
            <a:r>
              <a:rPr lang="en-US" dirty="0" smtClean="0"/>
              <a:t> Tunggal, 2003).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smtClean="0"/>
              <a:t>Balanced Scorecard 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Just In Time (JIT) </a:t>
            </a:r>
            <a:endParaRPr lang="id-ID" i="1" dirty="0" smtClean="0"/>
          </a:p>
          <a:p>
            <a:pPr>
              <a:buNone/>
            </a:pPr>
            <a:r>
              <a:rPr lang="id-ID" i="1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filosofi</a:t>
            </a:r>
            <a:r>
              <a:rPr lang="en-US" dirty="0" smtClean="0"/>
              <a:t> yang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eliminasi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pemborosan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,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,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sediaan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(</a:t>
            </a:r>
            <a:r>
              <a:rPr lang="en-US" dirty="0" err="1" smtClean="0"/>
              <a:t>Supriyono</a:t>
            </a:r>
            <a:r>
              <a:rPr lang="en-US" dirty="0" smtClean="0"/>
              <a:t>, 1999).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/>
          </a:bodyPr>
          <a:lstStyle/>
          <a:p>
            <a:pPr lvl="0"/>
            <a:r>
              <a:rPr b="1" smtClean="0"/>
              <a:t>Just In Time (JIT) 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mutu</a:t>
            </a:r>
            <a:r>
              <a:rPr lang="en-US" sz="2400" dirty="0" smtClean="0"/>
              <a:t> total (</a:t>
            </a:r>
            <a:r>
              <a:rPr lang="en-US" sz="2400" i="1" dirty="0" smtClean="0"/>
              <a:t>Total Quality Management/TQM</a:t>
            </a:r>
            <a:r>
              <a:rPr lang="en-US" sz="2400" dirty="0" smtClean="0"/>
              <a:t>) </a:t>
            </a:r>
            <a:endParaRPr lang="id-ID" sz="2400" dirty="0" smtClean="0"/>
          </a:p>
          <a:p>
            <a:pPr>
              <a:buNone/>
            </a:pPr>
            <a:r>
              <a:rPr lang="id-ID" sz="2400" dirty="0" smtClean="0"/>
              <a:t>	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mengintegrasikan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agar </a:t>
            </a:r>
            <a:r>
              <a:rPr lang="en-US" sz="2400" dirty="0" err="1" smtClean="0"/>
              <a:t>tercapainya</a:t>
            </a:r>
            <a:r>
              <a:rPr lang="en-US" sz="2400" dirty="0" smtClean="0"/>
              <a:t> </a:t>
            </a:r>
            <a:r>
              <a:rPr lang="en-US" sz="2400" dirty="0" err="1" smtClean="0"/>
              <a:t>penyempurnaan</a:t>
            </a:r>
            <a:r>
              <a:rPr lang="en-US" sz="2400" dirty="0" smtClean="0"/>
              <a:t> </a:t>
            </a:r>
            <a:r>
              <a:rPr lang="en-US" sz="2400" dirty="0" err="1" smtClean="0"/>
              <a:t>mutu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berkesinambungan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kepuasan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(</a:t>
            </a:r>
            <a:r>
              <a:rPr lang="en-US" sz="2400" dirty="0" err="1" smtClean="0"/>
              <a:t>Supriyono</a:t>
            </a:r>
            <a:r>
              <a:rPr lang="en-US" sz="2400" dirty="0" smtClean="0"/>
              <a:t>, 1999).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tercapainya</a:t>
            </a:r>
            <a:r>
              <a:rPr lang="en-US" sz="2400" dirty="0" smtClean="0"/>
              <a:t> </a:t>
            </a:r>
            <a:r>
              <a:rPr lang="en-US" sz="2400" i="1" dirty="0" smtClean="0"/>
              <a:t>Total Quality Management</a:t>
            </a:r>
            <a:r>
              <a:rPr lang="en-US" sz="2400" dirty="0" smtClean="0"/>
              <a:t>/TQM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memperhatikan</a:t>
            </a:r>
            <a:r>
              <a:rPr lang="en-US" sz="2400" dirty="0" smtClean="0"/>
              <a:t> </a:t>
            </a:r>
            <a:r>
              <a:rPr lang="en-US" sz="2400" dirty="0" err="1" smtClean="0"/>
              <a:t>daur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desain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, </a:t>
            </a:r>
            <a:r>
              <a:rPr lang="en-US" sz="2400" dirty="0" err="1" smtClean="0"/>
              <a:t>pengadaan</a:t>
            </a:r>
            <a:r>
              <a:rPr lang="en-US" sz="2400" dirty="0" smtClean="0"/>
              <a:t> </a:t>
            </a:r>
            <a:r>
              <a:rPr lang="en-US" sz="2400" dirty="0" err="1" smtClean="0"/>
              <a:t>masukan</a:t>
            </a:r>
            <a:r>
              <a:rPr lang="en-US" sz="2400" dirty="0" smtClean="0"/>
              <a:t>,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, </a:t>
            </a:r>
            <a:r>
              <a:rPr lang="en-US" sz="2400" dirty="0" err="1" smtClean="0"/>
              <a:t>pemasaran</a:t>
            </a:r>
            <a:r>
              <a:rPr lang="en-US" sz="2400" dirty="0" smtClean="0"/>
              <a:t>, </a:t>
            </a:r>
            <a:r>
              <a:rPr lang="en-US" sz="2400" dirty="0" err="1" smtClean="0"/>
              <a:t>distribusi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b="1" smtClean="0"/>
              <a:t>Total Quality Management 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Activity based costing </a:t>
            </a:r>
            <a:endParaRPr lang="id-ID" i="1" dirty="0" smtClean="0"/>
          </a:p>
          <a:p>
            <a:pPr>
              <a:buNone/>
            </a:pPr>
            <a:r>
              <a:rPr lang="id-ID" i="1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 </a:t>
            </a:r>
            <a:r>
              <a:rPr lang="en-US" i="1" dirty="0" smtClean="0"/>
              <a:t>Activity-based Costing </a:t>
            </a:r>
            <a:r>
              <a:rPr lang="en-US" dirty="0" smtClean="0"/>
              <a:t>(ABC)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dipromosikan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diadopsi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(</a:t>
            </a:r>
            <a:r>
              <a:rPr lang="en-US" dirty="0" err="1" smtClean="0"/>
              <a:t>Bjornenak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Mitchell, 1999). </a:t>
            </a:r>
            <a:r>
              <a:rPr lang="en-US" dirty="0" err="1" smtClean="0"/>
              <a:t>Informasi</a:t>
            </a:r>
            <a:r>
              <a:rPr lang="en-US" dirty="0" smtClean="0"/>
              <a:t> ABC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i="1" dirty="0" err="1" smtClean="0"/>
              <a:t>continous</a:t>
            </a:r>
            <a:r>
              <a:rPr lang="en-US" i="1" dirty="0" smtClean="0"/>
              <a:t> improvement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memonitor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 ABC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b="1" smtClean="0"/>
              <a:t>Activity Based Costing </a:t>
            </a:r>
            <a:r>
              <a:rPr b="1" smtClean="0"/>
              <a:t>Sy</a:t>
            </a:r>
            <a:r>
              <a:rPr lang="id-ID" b="1" dirty="0" smtClean="0"/>
              <a:t>s</a:t>
            </a:r>
            <a:r>
              <a:rPr b="1" smtClean="0"/>
              <a:t>tem 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keperilakuan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berperilaku</a:t>
            </a:r>
            <a:r>
              <a:rPr lang="en-US" dirty="0" smtClean="0"/>
              <a:t>.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keperilakuan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yang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smtClean="0"/>
              <a:t>budgeting</a:t>
            </a:r>
            <a:r>
              <a:rPr lang="en-US" dirty="0" smtClean="0"/>
              <a:t>.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keperilakuan</a:t>
            </a:r>
            <a:r>
              <a:rPr lang="en-US" dirty="0" smtClean="0"/>
              <a:t>.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sangatlah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internal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ekstrnal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62088"/>
          </a:xfrm>
        </p:spPr>
        <p:txBody>
          <a:bodyPr>
            <a:noAutofit/>
          </a:bodyPr>
          <a:lstStyle/>
          <a:p>
            <a:pPr lvl="0"/>
            <a:r>
              <a:rPr sz="3200" b="1" smtClean="0"/>
              <a:t>Implikasi Riset Akuntansi Keperilakuan, Terhadap Pengembangan Akuntansi Manajemen </a:t>
            </a:r>
            <a:endParaRPr lang="id-ID" sz="28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142960"/>
            <a:ext cx="8229600" cy="571504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Riset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keperilakuan</a:t>
            </a:r>
            <a:r>
              <a:rPr lang="en-US" sz="2400" dirty="0" smtClean="0"/>
              <a:t> (</a:t>
            </a:r>
            <a:r>
              <a:rPr lang="en-US" sz="2400" i="1" dirty="0" smtClean="0"/>
              <a:t>behavioral accounting </a:t>
            </a:r>
            <a:r>
              <a:rPr lang="en-US" sz="2400" i="1" dirty="0" err="1" smtClean="0"/>
              <a:t>riset</a:t>
            </a:r>
            <a:r>
              <a:rPr lang="en-US" sz="2400" dirty="0" smtClean="0"/>
              <a:t>/BAR)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riset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. </a:t>
            </a:r>
            <a:r>
              <a:rPr lang="en-US" sz="2400" dirty="0" err="1" smtClean="0"/>
              <a:t>Riset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keperilakuan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i="1" dirty="0" smtClean="0"/>
              <a:t>budgeting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diawali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Argyris</a:t>
            </a:r>
            <a:r>
              <a:rPr lang="en-US" sz="2400" dirty="0" smtClean="0"/>
              <a:t> (1952) yang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lapangan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.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sekarang</a:t>
            </a:r>
            <a:r>
              <a:rPr lang="en-US" sz="2400" dirty="0" smtClean="0"/>
              <a:t> </a:t>
            </a:r>
            <a:r>
              <a:rPr lang="en-US" sz="2400" dirty="0" err="1" smtClean="0"/>
              <a:t>riset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keperilakuan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konsep-konsep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endParaRPr lang="id-ID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990584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b="1" dirty="0" smtClean="0"/>
              <a:t>Kesimpulan</a:t>
            </a:r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71504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Hasil-hasil</a:t>
            </a:r>
            <a:r>
              <a:rPr lang="en-US" sz="2400" dirty="0" smtClean="0"/>
              <a:t> </a:t>
            </a:r>
            <a:r>
              <a:rPr lang="en-US" sz="2400" dirty="0" err="1" smtClean="0"/>
              <a:t>riset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keperilakuan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menguji</a:t>
            </a:r>
            <a:r>
              <a:rPr lang="en-US" sz="2400" dirty="0" smtClean="0"/>
              <a:t> </a:t>
            </a:r>
            <a:r>
              <a:rPr lang="en-US" sz="2400" dirty="0" err="1" smtClean="0"/>
              <a:t>konsep-konsep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i="1" dirty="0" smtClean="0"/>
              <a:t>activity based management, customer orientation, cross-functional perspective, total quality management, time as competitive element, efficiency </a:t>
            </a:r>
            <a:r>
              <a:rPr lang="en-US" sz="2400" i="1" dirty="0" err="1" smtClean="0"/>
              <a:t>dan</a:t>
            </a:r>
            <a:r>
              <a:rPr lang="en-US" sz="2400" i="1" dirty="0" smtClean="0"/>
              <a:t> E-business</a:t>
            </a:r>
            <a:r>
              <a:rPr lang="en-US" sz="2400" dirty="0" smtClean="0"/>
              <a:t>, ABC </a:t>
            </a:r>
            <a:r>
              <a:rPr lang="en-US" sz="2400" i="1" dirty="0" smtClean="0"/>
              <a:t>system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i="1" dirty="0" smtClean="0"/>
              <a:t>balanced scorecard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teori-teori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teori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dipercaya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implementasinya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manfaat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.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riset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keperilakuan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melahirkan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endParaRPr lang="id-ID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600" b="1" dirty="0" smtClean="0"/>
              <a:t>Kesimpulan </a:t>
            </a:r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>
            <a:normAutofit/>
          </a:bodyPr>
          <a:lstStyle/>
          <a:p>
            <a:pPr algn="ctr"/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 rot="10800000" flipV="1">
            <a:off x="642910" y="357166"/>
            <a:ext cx="7896252" cy="597247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Latar belakang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571472" y="1071546"/>
            <a:ext cx="7924800" cy="5500726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kita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sekarang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berkembang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seiring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peradaban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modern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terlepas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dinamakan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Namun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diterapkan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sekarang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profit oriented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non profit oriented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sebenarnya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mengalami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evolusi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id-ID" dirty="0" smtClean="0">
              <a:solidFill>
                <a:schemeClr val="tx1"/>
              </a:solidFill>
            </a:endParaRPr>
          </a:p>
          <a:p>
            <a:endParaRPr lang="id-ID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Tulisan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berupa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hitungan-hitungan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sederhana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ditemukan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gua-gua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prasejarah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pedalaman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Amerika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Eropa</a:t>
            </a:r>
            <a:r>
              <a:rPr lang="en-US" dirty="0" smtClean="0">
                <a:solidFill>
                  <a:schemeClr val="tx1"/>
                </a:solidFill>
              </a:rPr>
              <a:t>, Arab,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Asia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Tonggak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sejarah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masih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tertulis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cikal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bakal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zaman</a:t>
            </a:r>
            <a:r>
              <a:rPr lang="en-US" dirty="0" smtClean="0">
                <a:solidFill>
                  <a:schemeClr val="tx1"/>
                </a:solidFill>
              </a:rPr>
              <a:t> Luca </a:t>
            </a:r>
            <a:r>
              <a:rPr lang="en-US" dirty="0" err="1" smtClean="0">
                <a:solidFill>
                  <a:schemeClr val="tx1"/>
                </a:solidFill>
              </a:rPr>
              <a:t>Pacioli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Pacioli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memperkenalkan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pembukuan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berpasangan</a:t>
            </a:r>
            <a:r>
              <a:rPr lang="en-US" dirty="0" smtClean="0">
                <a:solidFill>
                  <a:schemeClr val="tx1"/>
                </a:solidFill>
              </a:rPr>
              <a:t>, yang </a:t>
            </a:r>
            <a:r>
              <a:rPr lang="en-US" dirty="0" err="1" smtClean="0">
                <a:solidFill>
                  <a:schemeClr val="tx1"/>
                </a:solidFill>
              </a:rPr>
              <a:t>disebut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double entry bookkeeping system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id-ID" dirty="0" smtClean="0">
              <a:solidFill>
                <a:schemeClr val="tx1"/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 rot="10800000" flipV="1">
            <a:off x="714348" y="357166"/>
            <a:ext cx="7896252" cy="597247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Latar belakang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642910" y="1071546"/>
            <a:ext cx="7924800" cy="5500726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idang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yang paling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awal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keuangan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Seiring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perkembangan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industri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sangat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pesat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kebutuhan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berkembanglah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bidang-bidang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biaya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manajemen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i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auditing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perpajakan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sektor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publik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keperilakuan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perkembangan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terakhir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khususnya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adanya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konsep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syariah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id-ID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d-ID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manajemen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menghasilkan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pihak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internal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perusahan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internal user),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sedangkan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akuntansi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keuangan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menghasilkan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pihak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eksternal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perusahaan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external user)</a:t>
            </a:r>
            <a:r>
              <a:rPr lang="en-US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 rot="10800000" flipV="1">
            <a:off x="714348" y="357166"/>
            <a:ext cx="7896252" cy="597247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Latar belakang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7924800" cy="5500726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manajer</a:t>
            </a:r>
            <a:r>
              <a:rPr lang="en-US" dirty="0" smtClean="0">
                <a:solidFill>
                  <a:schemeClr val="tx1"/>
                </a:solidFill>
              </a:rPr>
              <a:t>, investor,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user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id-ID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memahami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implikasi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riset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keperilakuan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i="1" dirty="0" smtClean="0">
                <a:solidFill>
                  <a:schemeClr val="tx1"/>
                </a:solidFill>
              </a:rPr>
              <a:t>behavioral accounting research</a:t>
            </a:r>
            <a:r>
              <a:rPr lang="en-US" dirty="0" smtClean="0">
                <a:solidFill>
                  <a:schemeClr val="tx1"/>
                </a:solidFill>
              </a:rPr>
              <a:t>/BAR)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i="1" dirty="0" smtClean="0">
                <a:solidFill>
                  <a:schemeClr val="tx1"/>
                </a:solidFill>
              </a:rPr>
              <a:t>managerial accounting</a:t>
            </a:r>
            <a:r>
              <a:rPr lang="en-US" dirty="0" smtClean="0">
                <a:solidFill>
                  <a:schemeClr val="tx1"/>
                </a:solidFill>
              </a:rPr>
              <a:t>), </a:t>
            </a:r>
            <a:r>
              <a:rPr lang="en-US" dirty="0" err="1" smtClean="0">
                <a:solidFill>
                  <a:schemeClr val="tx1"/>
                </a:solidFill>
              </a:rPr>
              <a:t>kajian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dimulai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keperilakuan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riset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keperilakuan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budgeting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i="1" dirty="0" smtClean="0">
                <a:solidFill>
                  <a:schemeClr val="tx1"/>
                </a:solidFill>
              </a:rPr>
              <a:t>balanced scorecard </a:t>
            </a:r>
            <a:r>
              <a:rPr lang="en-US" dirty="0" smtClean="0">
                <a:solidFill>
                  <a:schemeClr val="tx1"/>
                </a:solidFill>
              </a:rPr>
              <a:t>(BSC), </a:t>
            </a:r>
            <a:r>
              <a:rPr lang="en-US" i="1" dirty="0" smtClean="0">
                <a:solidFill>
                  <a:schemeClr val="tx1"/>
                </a:solidFill>
              </a:rPr>
              <a:t>just in time </a:t>
            </a:r>
            <a:r>
              <a:rPr lang="en-US" dirty="0" smtClean="0">
                <a:solidFill>
                  <a:schemeClr val="tx1"/>
                </a:solidFill>
              </a:rPr>
              <a:t>(JIT)</a:t>
            </a:r>
            <a:r>
              <a:rPr lang="en-US" i="1" dirty="0" smtClean="0">
                <a:solidFill>
                  <a:schemeClr val="tx1"/>
                </a:solidFill>
              </a:rPr>
              <a:t>, total quality management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activity based costing system </a:t>
            </a:r>
            <a:r>
              <a:rPr lang="en-US" dirty="0" smtClean="0">
                <a:solidFill>
                  <a:schemeClr val="tx1"/>
                </a:solidFill>
              </a:rPr>
              <a:t>(ABC </a:t>
            </a:r>
            <a:r>
              <a:rPr lang="en-US" i="1" dirty="0" smtClean="0">
                <a:solidFill>
                  <a:schemeClr val="tx1"/>
                </a:solidFill>
              </a:rPr>
              <a:t>system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en-US" i="1" dirty="0" smtClean="0">
                <a:solidFill>
                  <a:schemeClr val="tx1"/>
                </a:solidFill>
              </a:rPr>
              <a:t>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1643050"/>
            <a:ext cx="8305800" cy="4714908"/>
          </a:xfrm>
        </p:spPr>
        <p:txBody>
          <a:bodyPr/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</a:rPr>
              <a:t>Alexa</a:t>
            </a:r>
            <a:r>
              <a:rPr lang="en-US" sz="1800" dirty="0" smtClean="0">
                <a:solidFill>
                  <a:schemeClr val="tx1"/>
                </a:solidFill>
              </a:rPr>
              <a:t> (2005) </a:t>
            </a:r>
            <a:r>
              <a:rPr lang="en-US" sz="1800" dirty="0" err="1" smtClean="0">
                <a:solidFill>
                  <a:schemeClr val="tx1"/>
                </a:solidFill>
              </a:rPr>
              <a:t>menyatakan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bahwa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tujuan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ilmu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keperilakuan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adalah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memahami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menjelaskan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memprediksi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perilaku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sampai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pada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generalisasi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ditetapkan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mengenai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perilaku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didukung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oleh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empiris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dikumpulkan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secara</a:t>
            </a:r>
            <a:r>
              <a:rPr lang="en-US" sz="1800" dirty="0" smtClean="0">
                <a:solidFill>
                  <a:schemeClr val="tx1"/>
                </a:solidFill>
              </a:rPr>
              <a:t> impersonal </a:t>
            </a:r>
            <a:r>
              <a:rPr lang="en-US" sz="1800" dirty="0" err="1" smtClean="0">
                <a:solidFill>
                  <a:schemeClr val="tx1"/>
                </a:solidFill>
              </a:rPr>
              <a:t>melalui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prosedur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terbuka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baik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peninjauan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maupun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replikasi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diverifikasi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oleh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ilmuwan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lainnya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tertarik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Selanjutnya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Ikhsan</a:t>
            </a:r>
            <a:r>
              <a:rPr lang="en-US" sz="1800" dirty="0" smtClean="0">
                <a:solidFill>
                  <a:schemeClr val="tx1"/>
                </a:solidFill>
              </a:rPr>
              <a:t> (2005) </a:t>
            </a:r>
            <a:r>
              <a:rPr lang="en-US" sz="1800" dirty="0" err="1" smtClean="0">
                <a:solidFill>
                  <a:schemeClr val="tx1"/>
                </a:solidFill>
              </a:rPr>
              <a:t>menjelaskan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bahwa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akuntansi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keperilakuan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menyediakan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suatu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kerangka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disusun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berdasarkan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teknik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bertujuan</a:t>
            </a:r>
            <a:r>
              <a:rPr lang="id-ID" sz="1800" dirty="0" smtClean="0">
                <a:solidFill>
                  <a:schemeClr val="tx1"/>
                </a:solidFill>
              </a:rPr>
              <a:t> :</a:t>
            </a:r>
          </a:p>
          <a:p>
            <a:pPr marL="342900" indent="-342900" algn="l">
              <a:buAutoNum type="arabicParenBoth"/>
            </a:pP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memahami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mengukur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dampak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proses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bisnis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terhadap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orang-orang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kinerja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perusahaan</a:t>
            </a:r>
            <a:endParaRPr lang="id-ID" sz="1800" dirty="0" smtClean="0">
              <a:solidFill>
                <a:schemeClr val="tx1"/>
              </a:solidFill>
            </a:endParaRPr>
          </a:p>
          <a:p>
            <a:pPr marL="342900" indent="-342900" algn="l">
              <a:buAutoNum type="arabicParenBoth"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mengukur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melaporkan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perilaku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serta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pendapat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relevan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terhadap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perencanaan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strategis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endParaRPr lang="id-ID" sz="1800" dirty="0" smtClean="0">
              <a:solidFill>
                <a:schemeClr val="tx1"/>
              </a:solidFill>
            </a:endParaRPr>
          </a:p>
          <a:p>
            <a:pPr marL="342900" indent="-342900" algn="l">
              <a:buAutoNum type="arabicParenBoth"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mempengaruhi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pendapat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perilaku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guna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memastikan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keberhasilan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implementasi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kebijakan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perusahaan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endParaRPr lang="id-ID" sz="1800" dirty="0" smtClean="0">
              <a:solidFill>
                <a:schemeClr val="tx1"/>
              </a:solidFill>
            </a:endParaRPr>
          </a:p>
          <a:p>
            <a:pPr algn="l"/>
            <a:endParaRPr lang="id-ID" sz="18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305800" cy="2214578"/>
          </a:xfrm>
        </p:spPr>
        <p:txBody>
          <a:bodyPr/>
          <a:lstStyle/>
          <a:p>
            <a:pPr lvl="0"/>
            <a:r>
              <a:rPr b="1" smtClean="0">
                <a:solidFill>
                  <a:schemeClr val="tx1"/>
                </a:solidFill>
              </a:rPr>
              <a:t>Akuntansi Keperilakuan dan Perkembangannya </a:t>
            </a:r>
            <a:r>
              <a:rPr lang="id-ID" dirty="0" smtClean="0">
                <a:solidFill>
                  <a:schemeClr val="tx1"/>
                </a:solidFill>
              </a:rPr>
              <a:t/>
            </a:r>
            <a:br>
              <a:rPr lang="id-ID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857232"/>
            <a:ext cx="8305800" cy="3985572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menjalankan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fungsi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pokoknya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yaitu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perencanaan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pengendalian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pengambilan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Kehadiran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pihak-pihak</a:t>
            </a:r>
            <a:r>
              <a:rPr lang="en-US" dirty="0" smtClean="0">
                <a:solidFill>
                  <a:schemeClr val="tx1"/>
                </a:solidFill>
              </a:rPr>
              <a:t> internal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mencapai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organisasinya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id-ID" dirty="0" smtClean="0">
              <a:solidFill>
                <a:schemeClr val="tx1"/>
              </a:solidFill>
            </a:endParaRPr>
          </a:p>
          <a:p>
            <a:pPr algn="l"/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erat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berkaitan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Kajian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studi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manajemen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perhatian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riset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keperilakuan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Kegagalan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pencapaian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kinerja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sebenarnya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akibat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aspek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keperilakuan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i="1" dirty="0" smtClean="0">
                <a:solidFill>
                  <a:schemeClr val="tx1"/>
                </a:solidFill>
              </a:rPr>
              <a:t>behavior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tindakan-tindakan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i="1" dirty="0" smtClean="0">
                <a:solidFill>
                  <a:schemeClr val="tx1"/>
                </a:solidFill>
              </a:rPr>
              <a:t>actions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reaksi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i="1" dirty="0" smtClean="0">
                <a:solidFill>
                  <a:schemeClr val="tx1"/>
                </a:solidFill>
              </a:rPr>
              <a:t>reaction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objek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organisme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Jogiyanto</a:t>
            </a:r>
            <a:r>
              <a:rPr lang="en-US" dirty="0" smtClean="0">
                <a:solidFill>
                  <a:schemeClr val="tx1"/>
                </a:solidFill>
              </a:rPr>
              <a:t>, 2007). </a:t>
            </a:r>
            <a:endParaRPr lang="id-ID" dirty="0" smtClean="0">
              <a:solidFill>
                <a:schemeClr val="tx1"/>
              </a:solidFill>
            </a:endParaRPr>
          </a:p>
          <a:p>
            <a:pPr algn="l"/>
            <a:r>
              <a:rPr lang="id-ID" b="1" dirty="0" smtClean="0"/>
              <a:t> </a:t>
            </a:r>
            <a:endParaRPr lang="id-ID" dirty="0" smtClean="0"/>
          </a:p>
          <a:p>
            <a:pPr algn="l"/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00034" y="0"/>
            <a:ext cx="8305800" cy="1643074"/>
          </a:xfrm>
        </p:spPr>
        <p:txBody>
          <a:bodyPr/>
          <a:lstStyle/>
          <a:p>
            <a:pPr lvl="0"/>
            <a:r>
              <a:rPr b="1" smtClean="0"/>
              <a:t>Akuntansi Manajemen 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8100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 </a:t>
            </a:r>
            <a:r>
              <a:rPr lang="id-ID" b="1" dirty="0" smtClean="0"/>
              <a:t>Budgeting </a:t>
            </a:r>
            <a:endParaRPr lang="id-ID" b="1" dirty="0" smtClean="0"/>
          </a:p>
          <a:p>
            <a:r>
              <a:rPr lang="en-US" sz="2400" i="1" dirty="0" smtClean="0"/>
              <a:t>Budgeting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materi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, yang </a:t>
            </a:r>
            <a:r>
              <a:rPr lang="en-US" sz="2400" dirty="0" err="1" smtClean="0"/>
              <a:t>memegang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tak</a:t>
            </a:r>
            <a:r>
              <a:rPr lang="en-US" sz="2400" dirty="0" smtClean="0"/>
              <a:t> </a:t>
            </a:r>
            <a:r>
              <a:rPr lang="en-US" sz="2400" dirty="0" err="1" smtClean="0"/>
              <a:t>terpisahkan</a:t>
            </a:r>
            <a:r>
              <a:rPr lang="en-US" sz="2400" dirty="0" smtClean="0"/>
              <a:t>. </a:t>
            </a:r>
            <a:r>
              <a:rPr lang="en-US" sz="2400" dirty="0" err="1" smtClean="0"/>
              <a:t>Perencanan</a:t>
            </a:r>
            <a:r>
              <a:rPr lang="en-US" sz="2400" dirty="0" smtClean="0"/>
              <a:t> </a:t>
            </a:r>
            <a:r>
              <a:rPr lang="en-US" sz="2400" dirty="0" err="1" smtClean="0"/>
              <a:t>berarti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depan</a:t>
            </a:r>
            <a:r>
              <a:rPr lang="en-US" sz="2400" dirty="0" smtClean="0"/>
              <a:t>, yang </a:t>
            </a:r>
            <a:r>
              <a:rPr lang="en-US" sz="2400" dirty="0" err="1" smtClean="0"/>
              <a:t>mengandung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tidakan-tindakan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merealisasikan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 </a:t>
            </a:r>
            <a:r>
              <a:rPr lang="en-US" sz="2400" dirty="0" err="1" smtClean="0"/>
              <a:t>Sebaliknya</a:t>
            </a:r>
            <a:r>
              <a:rPr lang="en-US" sz="2400" dirty="0" smtClean="0"/>
              <a:t>,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belakang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berarti</a:t>
            </a:r>
            <a:r>
              <a:rPr lang="en-US" sz="2400" dirty="0" smtClean="0"/>
              <a:t> </a:t>
            </a:r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(Hansen &amp; </a:t>
            </a:r>
            <a:r>
              <a:rPr lang="en-US" sz="2400" dirty="0" err="1" smtClean="0"/>
              <a:t>Mowen</a:t>
            </a:r>
            <a:r>
              <a:rPr lang="en-US" sz="2400" dirty="0" smtClean="0"/>
              <a:t>, 2005). </a:t>
            </a:r>
            <a:endParaRPr lang="id-ID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33526"/>
          </a:xfrm>
        </p:spPr>
        <p:txBody>
          <a:bodyPr>
            <a:normAutofit/>
          </a:bodyPr>
          <a:lstStyle/>
          <a:p>
            <a:pPr lvl="0"/>
            <a:r>
              <a:rPr b="1" smtClean="0"/>
              <a:t>Riset Akuntansi Keperilakuan dalam Akuntansi Manajemen 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	</a:t>
            </a:r>
            <a:r>
              <a:rPr lang="sv-SE" dirty="0" smtClean="0"/>
              <a:t>Anggaran </a:t>
            </a:r>
            <a:r>
              <a:rPr lang="sv-SE" dirty="0" smtClean="0">
                <a:ea typeface="Arial Unicode MS" pitchFamily="34" charset="-128"/>
                <a:cs typeface="Arial Unicode MS" pitchFamily="34" charset="-128"/>
              </a:rPr>
              <a:t>digunakan</a:t>
            </a:r>
            <a:r>
              <a:rPr lang="sv-SE" dirty="0" smtClean="0"/>
              <a:t> untuk mengontrol kinerja </a:t>
            </a:r>
            <a:r>
              <a:rPr lang="sv-SE" dirty="0" smtClean="0"/>
              <a:t>pekerja,</a:t>
            </a:r>
            <a:r>
              <a:rPr lang="id-ID" dirty="0" smtClean="0"/>
              <a:t> </a:t>
            </a:r>
            <a:r>
              <a:rPr lang="sv-SE" dirty="0" smtClean="0"/>
              <a:t>yang </a:t>
            </a:r>
            <a:r>
              <a:rPr lang="sv-SE" dirty="0" smtClean="0"/>
              <a:t>paling sederhana meliputi empat langkah </a:t>
            </a:r>
            <a:r>
              <a:rPr lang="sv-SE" dirty="0" smtClean="0"/>
              <a:t>berikut:</a:t>
            </a:r>
            <a:endParaRPr lang="id-ID" dirty="0" smtClean="0"/>
          </a:p>
          <a:p>
            <a:r>
              <a:rPr lang="id-ID" dirty="0" smtClean="0"/>
              <a:t>a</a:t>
            </a:r>
            <a:r>
              <a:rPr lang="id-ID" dirty="0" smtClean="0"/>
              <a:t>.	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b.	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dikontrol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c. 	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d.	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ganjaran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id-ID" dirty="0" smtClean="0"/>
              <a:t>.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19212"/>
          </a:xfrm>
        </p:spPr>
        <p:txBody>
          <a:bodyPr>
            <a:noAutofit/>
          </a:bodyPr>
          <a:lstStyle/>
          <a:p>
            <a:r>
              <a:rPr lang="id-ID" sz="2400" b="1" dirty="0" smtClean="0"/>
              <a:t/>
            </a:r>
            <a:br>
              <a:rPr lang="id-ID" sz="2400" b="1" dirty="0" smtClean="0"/>
            </a:br>
            <a:endParaRPr lang="id-ID" sz="2400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smtClean="0"/>
              <a:t>Schiff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lewin</a:t>
            </a:r>
            <a:r>
              <a:rPr lang="en-US" dirty="0" smtClean="0"/>
              <a:t> (1974)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behavioral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i="1" dirty="0" smtClean="0"/>
              <a:t>managerial accounting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id-ID" dirty="0" smtClean="0"/>
              <a:t> :</a:t>
            </a:r>
          </a:p>
          <a:p>
            <a:r>
              <a:rPr lang="id-ID" dirty="0" smtClean="0"/>
              <a:t>a.	</a:t>
            </a:r>
            <a:r>
              <a:rPr lang="en-US" dirty="0" smtClean="0"/>
              <a:t>Usaha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model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subsistem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b</a:t>
            </a:r>
            <a:r>
              <a:rPr lang="en-US" dirty="0" smtClean="0"/>
              <a:t>.</a:t>
            </a:r>
            <a:r>
              <a:rPr lang="id-ID" dirty="0" smtClean="0"/>
              <a:t>	</a:t>
            </a:r>
            <a:r>
              <a:rPr lang="en-US" dirty="0" err="1" smtClean="0"/>
              <a:t>Investigasi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behavioral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c</a:t>
            </a:r>
            <a:r>
              <a:rPr lang="en-US" dirty="0" smtClean="0"/>
              <a:t>.</a:t>
            </a:r>
            <a:r>
              <a:rPr lang="id-ID" dirty="0" smtClean="0"/>
              <a:t>	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behavioral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</TotalTime>
  <Words>894</Words>
  <Application>Microsoft Office PowerPoint</Application>
  <PresentationFormat>On-screen Show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Paper</vt:lpstr>
      <vt:lpstr>AKUNTANSI KEPERILAKUAN TERHADAP PENGEMBANGAN AKUNTANSI MANAJEMEN </vt:lpstr>
      <vt:lpstr>Latar belakang</vt:lpstr>
      <vt:lpstr>Latar belakang</vt:lpstr>
      <vt:lpstr>Latar belakang</vt:lpstr>
      <vt:lpstr>Akuntansi Keperilakuan dan Perkembangannya  </vt:lpstr>
      <vt:lpstr>Akuntansi Manajemen  </vt:lpstr>
      <vt:lpstr>Riset Akuntansi Keperilakuan dalam Akuntansi Manajemen </vt:lpstr>
      <vt:lpstr> </vt:lpstr>
      <vt:lpstr>Slide 9</vt:lpstr>
      <vt:lpstr>Balanced Scorecard </vt:lpstr>
      <vt:lpstr>Just In Time (JIT) </vt:lpstr>
      <vt:lpstr>Total Quality Management </vt:lpstr>
      <vt:lpstr>Activity Based Costing System </vt:lpstr>
      <vt:lpstr>Implikasi Riset Akuntansi Keperilakuan, Terhadap Pengembangan Akuntansi Manajemen </vt:lpstr>
      <vt:lpstr>Kesimpulan </vt:lpstr>
      <vt:lpstr>Kesimpulan 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KEPERILAKUAN TERHADAP PENGEMBANGAN AKUNTANSI MANAJEMEN</dc:title>
  <dc:creator>P4</dc:creator>
  <cp:lastModifiedBy>Zan</cp:lastModifiedBy>
  <cp:revision>16</cp:revision>
  <dcterms:created xsi:type="dcterms:W3CDTF">2012-03-30T02:22:00Z</dcterms:created>
  <dcterms:modified xsi:type="dcterms:W3CDTF">2012-03-31T06:52:29Z</dcterms:modified>
</cp:coreProperties>
</file>